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50" d="100"/>
          <a:sy n="150" d="100"/>
        </p:scale>
        <p:origin x="209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5586" y="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702185D-F4BC-4D5F-87F5-141C16C80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3173CF8-DD73-463D-BA7A-BC54FB7FA4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5F26-63DF-43D6-87E7-B7ECE9157EC0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8BC48B4-CAD1-4B51-BAE1-158FB336A9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288435-DAF3-4F58-901F-30D6EA4266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A2076-CF5C-45E4-9B6B-3F49695A8F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593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15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50413" y="145878"/>
            <a:ext cx="3375924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引言：從被動分析到主動設計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543" y="92345"/>
            <a:ext cx="1768885" cy="11792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50415" y="1473522"/>
            <a:ext cx="1817805" cy="24237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575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為何需要長期規劃？</a:t>
            </a:r>
            <a:endParaRPr lang="en-US" sz="1575" dirty="0"/>
          </a:p>
        </p:txBody>
      </p:sp>
      <p:sp>
        <p:nvSpPr>
          <p:cNvPr id="6" name="Text 2"/>
          <p:cNvSpPr/>
          <p:nvPr/>
        </p:nvSpPr>
        <p:spPr>
          <a:xfrm>
            <a:off x="421863" y="1884822"/>
            <a:ext cx="26930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傳統</a:t>
            </a:r>
            <a:endParaRPr lang="en-US" sz="1046" dirty="0"/>
          </a:p>
        </p:txBody>
      </p:sp>
      <p:sp>
        <p:nvSpPr>
          <p:cNvPr id="7" name="Text 3"/>
          <p:cNvSpPr/>
          <p:nvPr/>
        </p:nvSpPr>
        <p:spPr>
          <a:xfrm>
            <a:off x="707615" y="1884822"/>
            <a:ext cx="673261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「接案式」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1421988" y="1884822"/>
            <a:ext cx="201978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分析已無法滿足現代機台設計需求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421863" y="2184860"/>
            <a:ext cx="234519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有限元素分析(FEA)是提升產品競爭力的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2895612" y="2184860"/>
            <a:ext cx="538609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戰略工具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421863" y="2484897"/>
            <a:ext cx="130644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系統化規劃可將FEA從</a:t>
            </a:r>
            <a:endParaRPr lang="en-US" sz="1046" dirty="0"/>
          </a:p>
        </p:txBody>
      </p:sp>
      <p:sp>
        <p:nvSpPr>
          <p:cNvPr id="12" name="Text 8"/>
          <p:cNvSpPr/>
          <p:nvPr/>
        </p:nvSpPr>
        <p:spPr>
          <a:xfrm>
            <a:off x="1809762" y="2484897"/>
            <a:ext cx="807913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問題解決工具</a:t>
            </a:r>
            <a:endParaRPr lang="en-US" sz="1046" dirty="0"/>
          </a:p>
        </p:txBody>
      </p:sp>
      <p:sp>
        <p:nvSpPr>
          <p:cNvPr id="13" name="Text 9"/>
          <p:cNvSpPr/>
          <p:nvPr/>
        </p:nvSpPr>
        <p:spPr>
          <a:xfrm>
            <a:off x="2667012" y="2484897"/>
            <a:ext cx="40395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轉變為</a:t>
            </a:r>
            <a:endParaRPr lang="en-US" sz="1046" dirty="0"/>
          </a:p>
        </p:txBody>
      </p:sp>
      <p:sp>
        <p:nvSpPr>
          <p:cNvPr id="14" name="Text 10"/>
          <p:cNvSpPr/>
          <p:nvPr/>
        </p:nvSpPr>
        <p:spPr>
          <a:xfrm>
            <a:off x="3095637" y="2484897"/>
            <a:ext cx="807913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價值創造引擎</a:t>
            </a:r>
            <a:endParaRPr lang="en-US" sz="1046" dirty="0"/>
          </a:p>
        </p:txBody>
      </p:sp>
      <p:sp>
        <p:nvSpPr>
          <p:cNvPr id="15" name="Text 11"/>
          <p:cNvSpPr/>
          <p:nvPr/>
        </p:nvSpPr>
        <p:spPr>
          <a:xfrm>
            <a:off x="421865" y="2785828"/>
            <a:ext cx="274113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工業4.0與智慧製造時代需要更先進的分析能力</a:t>
            </a:r>
            <a:endParaRPr lang="en-US" sz="1046" dirty="0"/>
          </a:p>
        </p:txBody>
      </p:sp>
      <p:sp>
        <p:nvSpPr>
          <p:cNvPr id="16" name="Text 12"/>
          <p:cNvSpPr/>
          <p:nvPr/>
        </p:nvSpPr>
        <p:spPr>
          <a:xfrm>
            <a:off x="250415" y="3230885"/>
            <a:ext cx="807913" cy="24237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575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規劃目標</a:t>
            </a:r>
            <a:endParaRPr lang="en-US" sz="1575" dirty="0"/>
          </a:p>
        </p:txBody>
      </p:sp>
      <p:sp>
        <p:nvSpPr>
          <p:cNvPr id="17" name="Text 13"/>
          <p:cNvSpPr/>
          <p:nvPr/>
        </p:nvSpPr>
        <p:spPr>
          <a:xfrm>
            <a:off x="421863" y="3643078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提升設計效率與品質</a:t>
            </a:r>
            <a:endParaRPr lang="en-US" sz="1046" dirty="0"/>
          </a:p>
        </p:txBody>
      </p:sp>
      <p:sp>
        <p:nvSpPr>
          <p:cNvPr id="18" name="Text 14"/>
          <p:cNvSpPr/>
          <p:nvPr/>
        </p:nvSpPr>
        <p:spPr>
          <a:xfrm>
            <a:off x="421863" y="3943116"/>
            <a:ext cx="107721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縮短產品開發週期</a:t>
            </a:r>
            <a:endParaRPr lang="en-US" sz="1046" dirty="0"/>
          </a:p>
        </p:txBody>
      </p:sp>
      <p:sp>
        <p:nvSpPr>
          <p:cNvPr id="19" name="Text 15"/>
          <p:cNvSpPr/>
          <p:nvPr/>
        </p:nvSpPr>
        <p:spPr>
          <a:xfrm>
            <a:off x="421863" y="4243153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降低研發與製造成本</a:t>
            </a:r>
            <a:endParaRPr lang="en-US" sz="1046" dirty="0"/>
          </a:p>
        </p:txBody>
      </p:sp>
      <p:sp>
        <p:nvSpPr>
          <p:cNvPr id="20" name="Text 16"/>
          <p:cNvSpPr/>
          <p:nvPr/>
        </p:nvSpPr>
        <p:spPr>
          <a:xfrm>
            <a:off x="421863" y="4543189"/>
            <a:ext cx="107721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增強技術創新能力</a:t>
            </a:r>
            <a:endParaRPr lang="en-US" sz="1046" dirty="0"/>
          </a:p>
        </p:txBody>
      </p:sp>
      <p:sp>
        <p:nvSpPr>
          <p:cNvPr id="21" name="Text 17"/>
          <p:cNvSpPr/>
          <p:nvPr/>
        </p:nvSpPr>
        <p:spPr>
          <a:xfrm>
            <a:off x="421863" y="4843226"/>
            <a:ext cx="148117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建立知識庫與標準化流程</a:t>
            </a:r>
            <a:endParaRPr lang="en-US" sz="1046" dirty="0"/>
          </a:p>
        </p:txBody>
      </p:sp>
      <p:sp>
        <p:nvSpPr>
          <p:cNvPr id="22" name="Shape 18"/>
          <p:cNvSpPr/>
          <p:nvPr/>
        </p:nvSpPr>
        <p:spPr>
          <a:xfrm>
            <a:off x="4646191" y="1444692"/>
            <a:ext cx="4176722" cy="3586163"/>
          </a:xfrm>
          <a:prstGeom prst="rect">
            <a:avLst/>
          </a:prstGeom>
          <a:solidFill>
            <a:srgbClr val="F9FAFB"/>
          </a:solidFill>
          <a:ln/>
        </p:spPr>
      </p:sp>
      <p:sp>
        <p:nvSpPr>
          <p:cNvPr id="23" name="Text 19"/>
          <p:cNvSpPr/>
          <p:nvPr/>
        </p:nvSpPr>
        <p:spPr>
          <a:xfrm>
            <a:off x="4817641" y="1635684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7415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從被動到主動的轉變</a:t>
            </a:r>
            <a:endParaRPr lang="en-US" sz="1046" dirty="0"/>
          </a:p>
        </p:txBody>
      </p:sp>
      <p:sp>
        <p:nvSpPr>
          <p:cNvPr id="24" name="Shape 20"/>
          <p:cNvSpPr/>
          <p:nvPr/>
        </p:nvSpPr>
        <p:spPr>
          <a:xfrm>
            <a:off x="4817671" y="1930465"/>
            <a:ext cx="1597409" cy="1200150"/>
          </a:xfrm>
          <a:prstGeom prst="rect">
            <a:avLst/>
          </a:prstGeom>
          <a:solidFill>
            <a:srgbClr val="FEE2E2"/>
          </a:solidFill>
          <a:ln/>
        </p:spPr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220" y="2044767"/>
            <a:ext cx="214313" cy="214313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5347071" y="2342916"/>
            <a:ext cx="538609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被動分析</a:t>
            </a:r>
            <a:endParaRPr lang="en-US" sz="1046" dirty="0"/>
          </a:p>
        </p:txBody>
      </p:sp>
      <p:sp>
        <p:nvSpPr>
          <p:cNvPr id="27" name="Text 22"/>
          <p:cNvSpPr/>
          <p:nvPr/>
        </p:nvSpPr>
        <p:spPr>
          <a:xfrm>
            <a:off x="5143487" y="2602797"/>
            <a:ext cx="945772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問題出現後才進行分析</a:t>
            </a:r>
            <a:endParaRPr lang="en-US" sz="732" dirty="0"/>
          </a:p>
        </p:txBody>
      </p:sp>
      <p:sp>
        <p:nvSpPr>
          <p:cNvPr id="28" name="Text 23"/>
          <p:cNvSpPr/>
          <p:nvPr/>
        </p:nvSpPr>
        <p:spPr>
          <a:xfrm>
            <a:off x="5238067" y="2745672"/>
            <a:ext cx="756617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設計完成後的驗證</a:t>
            </a:r>
            <a:endParaRPr lang="en-US" sz="732" dirty="0"/>
          </a:p>
        </p:txBody>
      </p:sp>
      <p:sp>
        <p:nvSpPr>
          <p:cNvPr id="29" name="Text 24"/>
          <p:cNvSpPr/>
          <p:nvPr/>
        </p:nvSpPr>
        <p:spPr>
          <a:xfrm>
            <a:off x="5285355" y="2888547"/>
            <a:ext cx="662041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單一物理場分析</a:t>
            </a:r>
            <a:endParaRPr lang="en-US" sz="732" dirty="0"/>
          </a:p>
        </p:txBody>
      </p:sp>
      <p:pic>
        <p:nvPicPr>
          <p:cNvPr id="3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778" y="2423386"/>
            <a:ext cx="187523" cy="214313"/>
          </a:xfrm>
          <a:prstGeom prst="rect">
            <a:avLst/>
          </a:prstGeom>
        </p:spPr>
      </p:pic>
      <p:sp>
        <p:nvSpPr>
          <p:cNvPr id="31" name="Shape 25"/>
          <p:cNvSpPr/>
          <p:nvPr/>
        </p:nvSpPr>
        <p:spPr>
          <a:xfrm>
            <a:off x="7054028" y="1930465"/>
            <a:ext cx="1597409" cy="1200150"/>
          </a:xfrm>
          <a:prstGeom prst="rect">
            <a:avLst/>
          </a:prstGeom>
          <a:solidFill>
            <a:srgbClr val="D1FAE5"/>
          </a:solidFill>
          <a:ln/>
        </p:spPr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363" y="2044767"/>
            <a:ext cx="160734" cy="214313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7583428" y="2342916"/>
            <a:ext cx="538609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主動設計</a:t>
            </a:r>
            <a:endParaRPr lang="en-US" sz="1046" dirty="0"/>
          </a:p>
        </p:txBody>
      </p:sp>
      <p:sp>
        <p:nvSpPr>
          <p:cNvPr id="34" name="Text 27"/>
          <p:cNvSpPr/>
          <p:nvPr/>
        </p:nvSpPr>
        <p:spPr>
          <a:xfrm>
            <a:off x="7427133" y="2602797"/>
            <a:ext cx="851194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設計初期即進行分析</a:t>
            </a:r>
            <a:endParaRPr lang="en-US" sz="732" dirty="0"/>
          </a:p>
        </p:txBody>
      </p:sp>
      <p:sp>
        <p:nvSpPr>
          <p:cNvPr id="35" name="Text 28"/>
          <p:cNvSpPr/>
          <p:nvPr/>
        </p:nvSpPr>
        <p:spPr>
          <a:xfrm>
            <a:off x="7474424" y="2745672"/>
            <a:ext cx="756617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參數化與優化設計</a:t>
            </a:r>
            <a:endParaRPr lang="en-US" sz="732" dirty="0"/>
          </a:p>
        </p:txBody>
      </p:sp>
      <p:sp>
        <p:nvSpPr>
          <p:cNvPr id="36" name="Text 29"/>
          <p:cNvSpPr/>
          <p:nvPr/>
        </p:nvSpPr>
        <p:spPr>
          <a:xfrm>
            <a:off x="7474424" y="2888547"/>
            <a:ext cx="756617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多物理場耦合分析</a:t>
            </a:r>
            <a:endParaRPr lang="en-US" sz="732" dirty="0"/>
          </a:p>
        </p:txBody>
      </p:sp>
      <p:sp>
        <p:nvSpPr>
          <p:cNvPr id="37" name="Shape 30"/>
          <p:cNvSpPr/>
          <p:nvPr/>
        </p:nvSpPr>
        <p:spPr>
          <a:xfrm>
            <a:off x="4817641" y="3302065"/>
            <a:ext cx="3833822" cy="871538"/>
          </a:xfrm>
          <a:prstGeom prst="rect">
            <a:avLst/>
          </a:prstGeom>
          <a:solidFill>
            <a:srgbClr val="EFF6FF"/>
          </a:solidFill>
          <a:ln/>
        </p:spPr>
      </p:sp>
      <p:sp>
        <p:nvSpPr>
          <p:cNvPr id="38" name="Shape 31"/>
          <p:cNvSpPr/>
          <p:nvPr/>
        </p:nvSpPr>
        <p:spPr>
          <a:xfrm>
            <a:off x="4817643" y="3302065"/>
            <a:ext cx="28575" cy="871538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39" name="Text 32"/>
          <p:cNvSpPr/>
          <p:nvPr/>
        </p:nvSpPr>
        <p:spPr>
          <a:xfrm>
            <a:off x="4931941" y="3496422"/>
            <a:ext cx="3605222" cy="482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「有限元素分析不僅是解決問題的工具，更是驅動創新設計的引擎。透過長期規劃，我們能夠系統化地提升分析能力，為公司創造持續的競爭優勢。」</a:t>
            </a:r>
            <a:endParaRPr lang="en-US" sz="10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2188" y="391943"/>
            <a:ext cx="2805255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機台FEA的主要應用領域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3407"/>
            <a:ext cx="2743200" cy="18288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32186" y="1633605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22" y="1690755"/>
            <a:ext cx="192881" cy="17145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03663" y="1653149"/>
            <a:ext cx="538609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結構分析</a:t>
            </a:r>
            <a:endParaRPr lang="en-US" sz="1046" dirty="0"/>
          </a:p>
        </p:txBody>
      </p:sp>
      <p:sp>
        <p:nvSpPr>
          <p:cNvPr id="8" name="Text 3"/>
          <p:cNvSpPr/>
          <p:nvPr/>
        </p:nvSpPr>
        <p:spPr>
          <a:xfrm>
            <a:off x="875111" y="1888893"/>
            <a:ext cx="94256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應力與應變分析</a:t>
            </a:r>
            <a:endParaRPr lang="en-US" sz="1046" dirty="0"/>
          </a:p>
        </p:txBody>
      </p:sp>
      <p:sp>
        <p:nvSpPr>
          <p:cNvPr id="9" name="Text 4"/>
          <p:cNvSpPr/>
          <p:nvPr/>
        </p:nvSpPr>
        <p:spPr>
          <a:xfrm>
            <a:off x="875111" y="2103206"/>
            <a:ext cx="94256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變形與位移分析</a:t>
            </a:r>
            <a:endParaRPr lang="en-US" sz="1046" dirty="0"/>
          </a:p>
        </p:txBody>
      </p:sp>
      <p:sp>
        <p:nvSpPr>
          <p:cNvPr id="10" name="Text 5"/>
          <p:cNvSpPr/>
          <p:nvPr/>
        </p:nvSpPr>
        <p:spPr>
          <a:xfrm>
            <a:off x="875111" y="2317518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疲勞分析與壽命預測</a:t>
            </a:r>
            <a:endParaRPr lang="en-US" sz="1046" dirty="0"/>
          </a:p>
        </p:txBody>
      </p:sp>
      <p:sp>
        <p:nvSpPr>
          <p:cNvPr id="11" name="Shape 6"/>
          <p:cNvSpPr/>
          <p:nvPr/>
        </p:nvSpPr>
        <p:spPr>
          <a:xfrm>
            <a:off x="332186" y="2619443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07" y="2676593"/>
            <a:ext cx="214313" cy="1714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03661" y="2638987"/>
            <a:ext cx="107721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振動與動力學分析</a:t>
            </a:r>
            <a:endParaRPr lang="en-US" sz="1046" dirty="0"/>
          </a:p>
        </p:txBody>
      </p:sp>
      <p:sp>
        <p:nvSpPr>
          <p:cNvPr id="14" name="Text 8"/>
          <p:cNvSpPr/>
          <p:nvPr/>
        </p:nvSpPr>
        <p:spPr>
          <a:xfrm>
            <a:off x="875111" y="2874731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模態分析與固有頻率</a:t>
            </a:r>
            <a:endParaRPr lang="en-US" sz="1046" dirty="0"/>
          </a:p>
        </p:txBody>
      </p:sp>
      <p:sp>
        <p:nvSpPr>
          <p:cNvPr id="15" name="Text 9"/>
          <p:cNvSpPr/>
          <p:nvPr/>
        </p:nvSpPr>
        <p:spPr>
          <a:xfrm>
            <a:off x="875113" y="3089043"/>
            <a:ext cx="673261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諧響應分析</a:t>
            </a:r>
            <a:endParaRPr lang="en-US" sz="1046" dirty="0"/>
          </a:p>
        </p:txBody>
      </p:sp>
      <p:sp>
        <p:nvSpPr>
          <p:cNvPr id="16" name="Text 10"/>
          <p:cNvSpPr/>
          <p:nvPr/>
        </p:nvSpPr>
        <p:spPr>
          <a:xfrm>
            <a:off x="875111" y="3303356"/>
            <a:ext cx="94256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衝擊與跌落分析</a:t>
            </a:r>
            <a:endParaRPr lang="en-US" sz="1046" dirty="0"/>
          </a:p>
        </p:txBody>
      </p:sp>
      <p:sp>
        <p:nvSpPr>
          <p:cNvPr id="17" name="Shape 11"/>
          <p:cNvSpPr/>
          <p:nvPr/>
        </p:nvSpPr>
        <p:spPr>
          <a:xfrm>
            <a:off x="332186" y="3605280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36" y="3662430"/>
            <a:ext cx="171450" cy="17145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703663" y="3624824"/>
            <a:ext cx="40395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熱分析</a:t>
            </a:r>
            <a:endParaRPr lang="en-US" sz="1046" dirty="0"/>
          </a:p>
        </p:txBody>
      </p:sp>
      <p:sp>
        <p:nvSpPr>
          <p:cNvPr id="20" name="Text 13"/>
          <p:cNvSpPr/>
          <p:nvPr/>
        </p:nvSpPr>
        <p:spPr>
          <a:xfrm>
            <a:off x="875111" y="3860568"/>
            <a:ext cx="126957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穩態/瞬態熱傳導分析</a:t>
            </a:r>
            <a:endParaRPr lang="en-US" sz="1046" dirty="0"/>
          </a:p>
        </p:txBody>
      </p:sp>
      <p:sp>
        <p:nvSpPr>
          <p:cNvPr id="21" name="Text 14"/>
          <p:cNvSpPr/>
          <p:nvPr/>
        </p:nvSpPr>
        <p:spPr>
          <a:xfrm>
            <a:off x="875113" y="4074881"/>
            <a:ext cx="673261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熱應力分析</a:t>
            </a:r>
            <a:endParaRPr lang="en-US" sz="1046" dirty="0"/>
          </a:p>
        </p:txBody>
      </p:sp>
      <p:sp>
        <p:nvSpPr>
          <p:cNvPr id="22" name="Shape 15"/>
          <p:cNvSpPr/>
          <p:nvPr/>
        </p:nvSpPr>
        <p:spPr>
          <a:xfrm>
            <a:off x="4704161" y="1633605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597" y="1690755"/>
            <a:ext cx="192881" cy="17145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5075636" y="1653149"/>
            <a:ext cx="1126912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流體-結構耦合分析</a:t>
            </a:r>
            <a:endParaRPr lang="en-US" sz="1046" dirty="0"/>
          </a:p>
        </p:txBody>
      </p:sp>
      <p:sp>
        <p:nvSpPr>
          <p:cNvPr id="25" name="Text 17"/>
          <p:cNvSpPr/>
          <p:nvPr/>
        </p:nvSpPr>
        <p:spPr>
          <a:xfrm>
            <a:off x="5247086" y="1888893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流體壓力對結構影響</a:t>
            </a:r>
            <a:endParaRPr lang="en-US" sz="1046" dirty="0"/>
          </a:p>
        </p:txBody>
      </p:sp>
      <p:sp>
        <p:nvSpPr>
          <p:cNvPr id="26" name="Text 18"/>
          <p:cNvSpPr/>
          <p:nvPr/>
        </p:nvSpPr>
        <p:spPr>
          <a:xfrm>
            <a:off x="5247086" y="2103206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流體激勵引起的振動</a:t>
            </a:r>
            <a:endParaRPr lang="en-US" sz="1046" dirty="0"/>
          </a:p>
        </p:txBody>
      </p:sp>
      <p:sp>
        <p:nvSpPr>
          <p:cNvPr id="27" name="Shape 19"/>
          <p:cNvSpPr/>
          <p:nvPr/>
        </p:nvSpPr>
        <p:spPr>
          <a:xfrm>
            <a:off x="4704161" y="2405130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597" y="2462280"/>
            <a:ext cx="192881" cy="171450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5075636" y="2424674"/>
            <a:ext cx="107721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多物理場耦合分析</a:t>
            </a:r>
            <a:endParaRPr lang="en-US" sz="1046" dirty="0"/>
          </a:p>
        </p:txBody>
      </p:sp>
      <p:sp>
        <p:nvSpPr>
          <p:cNvPr id="30" name="Text 21"/>
          <p:cNvSpPr/>
          <p:nvPr/>
        </p:nvSpPr>
        <p:spPr>
          <a:xfrm>
            <a:off x="5247086" y="2660418"/>
            <a:ext cx="130163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熱-結構、電磁-熱耦合</a:t>
            </a:r>
            <a:endParaRPr lang="en-US" sz="1046" dirty="0"/>
          </a:p>
        </p:txBody>
      </p:sp>
      <p:sp>
        <p:nvSpPr>
          <p:cNvPr id="31" name="Text 22"/>
          <p:cNvSpPr/>
          <p:nvPr/>
        </p:nvSpPr>
        <p:spPr>
          <a:xfrm>
            <a:off x="5247088" y="2874731"/>
            <a:ext cx="71814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聲-結構耦合</a:t>
            </a:r>
            <a:endParaRPr lang="en-US" sz="1046" dirty="0"/>
          </a:p>
        </p:txBody>
      </p:sp>
      <p:sp>
        <p:nvSpPr>
          <p:cNvPr id="32" name="Shape 23"/>
          <p:cNvSpPr/>
          <p:nvPr/>
        </p:nvSpPr>
        <p:spPr>
          <a:xfrm>
            <a:off x="4704161" y="3176655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33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2742" y="3233805"/>
            <a:ext cx="128588" cy="171450"/>
          </a:xfrm>
          <a:prstGeom prst="rect">
            <a:avLst/>
          </a:prstGeom>
        </p:spPr>
      </p:pic>
      <p:sp>
        <p:nvSpPr>
          <p:cNvPr id="34" name="Text 24"/>
          <p:cNvSpPr/>
          <p:nvPr/>
        </p:nvSpPr>
        <p:spPr>
          <a:xfrm>
            <a:off x="5075636" y="3196199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優化設計與材料模擬</a:t>
            </a:r>
            <a:endParaRPr lang="en-US" sz="1046" dirty="0"/>
          </a:p>
        </p:txBody>
      </p:sp>
      <p:sp>
        <p:nvSpPr>
          <p:cNvPr id="35" name="Text 25"/>
          <p:cNvSpPr/>
          <p:nvPr/>
        </p:nvSpPr>
        <p:spPr>
          <a:xfrm>
            <a:off x="5247086" y="3431943"/>
            <a:ext cx="1346522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拓撲、形狀、尺寸優化</a:t>
            </a:r>
            <a:endParaRPr lang="en-US" sz="1046" dirty="0"/>
          </a:p>
        </p:txBody>
      </p:sp>
      <p:sp>
        <p:nvSpPr>
          <p:cNvPr id="36" name="Text 26"/>
          <p:cNvSpPr/>
          <p:nvPr/>
        </p:nvSpPr>
        <p:spPr>
          <a:xfrm>
            <a:off x="5247086" y="3646256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非線性材料行為模擬</a:t>
            </a:r>
            <a:endParaRPr lang="en-US" sz="1046" dirty="0"/>
          </a:p>
        </p:txBody>
      </p:sp>
      <p:sp>
        <p:nvSpPr>
          <p:cNvPr id="37" name="Shape 27"/>
          <p:cNvSpPr/>
          <p:nvPr/>
        </p:nvSpPr>
        <p:spPr>
          <a:xfrm>
            <a:off x="332186" y="4491105"/>
            <a:ext cx="8572500" cy="400050"/>
          </a:xfrm>
          <a:prstGeom prst="rect">
            <a:avLst/>
          </a:prstGeom>
          <a:solidFill>
            <a:srgbClr val="EFF6FF"/>
          </a:solidFill>
          <a:ln/>
        </p:spPr>
      </p:sp>
      <p:sp>
        <p:nvSpPr>
          <p:cNvPr id="38" name="Shape 28"/>
          <p:cNvSpPr/>
          <p:nvPr/>
        </p:nvSpPr>
        <p:spPr>
          <a:xfrm>
            <a:off x="332188" y="4491105"/>
            <a:ext cx="28575" cy="400050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39" name="Text 29"/>
          <p:cNvSpPr/>
          <p:nvPr/>
        </p:nvSpPr>
        <p:spPr>
          <a:xfrm>
            <a:off x="446486" y="4626721"/>
            <a:ext cx="5584862" cy="1288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837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「全面掌握這些應用領域，將使我們能夠為機台設計提供更全面、更深入的分析支持，從而提升產品性能和可靠性。」</a:t>
            </a:r>
            <a:endParaRPr lang="en-US" sz="83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42902" y="644288"/>
            <a:ext cx="1558119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技術發展趨勢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-114300"/>
            <a:ext cx="2743200" cy="18288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42900" y="1828800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21" y="1885950"/>
            <a:ext cx="214313" cy="17145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14375" y="1848344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雲端化與高性能計算</a:t>
            </a:r>
            <a:endParaRPr lang="en-US" sz="1046" dirty="0"/>
          </a:p>
        </p:txBody>
      </p:sp>
      <p:sp>
        <p:nvSpPr>
          <p:cNvPr id="8" name="Text 3"/>
          <p:cNvSpPr/>
          <p:nvPr/>
        </p:nvSpPr>
        <p:spPr>
          <a:xfrm>
            <a:off x="714377" y="2084088"/>
            <a:ext cx="2962349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突破本地計算限制，靈活資源調配，支持協同工作</a:t>
            </a:r>
            <a:endParaRPr lang="en-US" sz="1046" dirty="0"/>
          </a:p>
        </p:txBody>
      </p:sp>
      <p:sp>
        <p:nvSpPr>
          <p:cNvPr id="9" name="Shape 4"/>
          <p:cNvSpPr/>
          <p:nvPr/>
        </p:nvSpPr>
        <p:spPr>
          <a:xfrm>
            <a:off x="342900" y="2357438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2414588"/>
            <a:ext cx="171450" cy="1714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4375" y="2376982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人工智慧與機器學習</a:t>
            </a:r>
            <a:endParaRPr lang="en-US" sz="1046" dirty="0"/>
          </a:p>
        </p:txBody>
      </p:sp>
      <p:sp>
        <p:nvSpPr>
          <p:cNvPr id="12" name="Text 6"/>
          <p:cNvSpPr/>
          <p:nvPr/>
        </p:nvSpPr>
        <p:spPr>
          <a:xfrm>
            <a:off x="714375" y="2612726"/>
            <a:ext cx="255358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AI輔助網格劃分，智能結果預測與參數優化</a:t>
            </a:r>
            <a:endParaRPr lang="en-US" sz="1046" dirty="0"/>
          </a:p>
        </p:txBody>
      </p:sp>
      <p:sp>
        <p:nvSpPr>
          <p:cNvPr id="13" name="Shape 7"/>
          <p:cNvSpPr/>
          <p:nvPr/>
        </p:nvSpPr>
        <p:spPr>
          <a:xfrm>
            <a:off x="342900" y="2886075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" y="2943225"/>
            <a:ext cx="171450" cy="17145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14377" y="2905619"/>
            <a:ext cx="807913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數位分身技術</a:t>
            </a:r>
            <a:endParaRPr lang="en-US" sz="1046" dirty="0"/>
          </a:p>
        </p:txBody>
      </p:sp>
      <p:sp>
        <p:nvSpPr>
          <p:cNvPr id="16" name="Text 9"/>
          <p:cNvSpPr/>
          <p:nvPr/>
        </p:nvSpPr>
        <p:spPr>
          <a:xfrm>
            <a:off x="714377" y="3141363"/>
            <a:ext cx="2558393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實體機台虛擬副本，實時監測與預測性維護</a:t>
            </a:r>
            <a:endParaRPr lang="en-US" sz="1046" dirty="0"/>
          </a:p>
        </p:txBody>
      </p:sp>
      <p:sp>
        <p:nvSpPr>
          <p:cNvPr id="17" name="Shape 10"/>
          <p:cNvSpPr/>
          <p:nvPr/>
        </p:nvSpPr>
        <p:spPr>
          <a:xfrm>
            <a:off x="4686300" y="1828800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736" y="1885950"/>
            <a:ext cx="192881" cy="17145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5057775" y="1848344"/>
            <a:ext cx="107721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多物理場耦合分析</a:t>
            </a:r>
            <a:endParaRPr lang="en-US" sz="1046" dirty="0"/>
          </a:p>
        </p:txBody>
      </p:sp>
      <p:sp>
        <p:nvSpPr>
          <p:cNvPr id="20" name="Text 12"/>
          <p:cNvSpPr/>
          <p:nvPr/>
        </p:nvSpPr>
        <p:spPr>
          <a:xfrm>
            <a:off x="5057777" y="2084088"/>
            <a:ext cx="2782813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熱-結構、流體-結構等多場耦合，複雜環境模擬</a:t>
            </a:r>
            <a:endParaRPr lang="en-US" sz="1046" dirty="0"/>
          </a:p>
        </p:txBody>
      </p:sp>
      <p:sp>
        <p:nvSpPr>
          <p:cNvPr id="21" name="Shape 13"/>
          <p:cNvSpPr/>
          <p:nvPr/>
        </p:nvSpPr>
        <p:spPr>
          <a:xfrm>
            <a:off x="4686300" y="2357438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168" y="2414588"/>
            <a:ext cx="150019" cy="171450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5057775" y="2376982"/>
            <a:ext cx="1346522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材料科學與非線性分析</a:t>
            </a:r>
            <a:endParaRPr lang="en-US" sz="1046" dirty="0"/>
          </a:p>
        </p:txBody>
      </p:sp>
      <p:sp>
        <p:nvSpPr>
          <p:cNvPr id="24" name="Text 15"/>
          <p:cNvSpPr/>
          <p:nvPr/>
        </p:nvSpPr>
        <p:spPr>
          <a:xfrm>
            <a:off x="5057777" y="2612726"/>
            <a:ext cx="282769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新型材料行為模擬，大變形與接觸等非線性問題</a:t>
            </a:r>
            <a:endParaRPr lang="en-US" sz="1046" dirty="0"/>
          </a:p>
        </p:txBody>
      </p:sp>
      <p:sp>
        <p:nvSpPr>
          <p:cNvPr id="25" name="Shape 16"/>
          <p:cNvSpPr/>
          <p:nvPr/>
        </p:nvSpPr>
        <p:spPr>
          <a:xfrm>
            <a:off x="4686300" y="2886075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2021" y="2943225"/>
            <a:ext cx="214313" cy="171450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5057775" y="2905619"/>
            <a:ext cx="94256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自動化與客製化</a:t>
            </a:r>
            <a:endParaRPr lang="en-US" sz="1046" dirty="0"/>
          </a:p>
        </p:txBody>
      </p:sp>
      <p:sp>
        <p:nvSpPr>
          <p:cNvPr id="28" name="Text 18"/>
          <p:cNvSpPr/>
          <p:nvPr/>
        </p:nvSpPr>
        <p:spPr>
          <a:xfrm>
            <a:off x="5057775" y="3141363"/>
            <a:ext cx="242374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參數化建模，二次開發與客製化分析工具</a:t>
            </a:r>
            <a:endParaRPr lang="en-US" sz="1046" dirty="0"/>
          </a:p>
        </p:txBody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" y="3529013"/>
            <a:ext cx="8572500" cy="1143000"/>
          </a:xfrm>
          <a:prstGeom prst="rect">
            <a:avLst/>
          </a:prstGeom>
        </p:spPr>
      </p:pic>
      <p:sp>
        <p:nvSpPr>
          <p:cNvPr id="30" name="Text 19"/>
          <p:cNvSpPr/>
          <p:nvPr/>
        </p:nvSpPr>
        <p:spPr>
          <a:xfrm>
            <a:off x="3050192" y="4715695"/>
            <a:ext cx="3157916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全球有限元素分析軟體市場規模預測 (資料來源: Mordor Intelligence, 2025)</a:t>
            </a:r>
            <a:endParaRPr lang="en-US" sz="7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42900" y="285750"/>
            <a:ext cx="2077492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長期規劃策略方向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559" y="115370"/>
            <a:ext cx="1949450" cy="129963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42900" y="1470262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" y="1527412"/>
            <a:ext cx="128588" cy="17145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14375" y="1489806"/>
            <a:ext cx="228908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從「被動分析」轉向「主動設計優化」</a:t>
            </a:r>
            <a:endParaRPr lang="en-US" sz="1046" dirty="0"/>
          </a:p>
        </p:txBody>
      </p:sp>
      <p:sp>
        <p:nvSpPr>
          <p:cNvPr id="8" name="Text 3"/>
          <p:cNvSpPr/>
          <p:nvPr/>
        </p:nvSpPr>
        <p:spPr>
          <a:xfrm>
            <a:off x="714375" y="1725550"/>
            <a:ext cx="323165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設計初期介入，參數化與自動化設計探索，多目標優化</a:t>
            </a:r>
            <a:endParaRPr lang="en-US" sz="1046" dirty="0"/>
          </a:p>
        </p:txBody>
      </p:sp>
      <p:sp>
        <p:nvSpPr>
          <p:cNvPr id="9" name="Shape 4"/>
          <p:cNvSpPr/>
          <p:nvPr/>
        </p:nvSpPr>
        <p:spPr>
          <a:xfrm>
            <a:off x="342900" y="1998900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68" y="2056050"/>
            <a:ext cx="150019" cy="1714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4375" y="2018444"/>
            <a:ext cx="242374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拓展「單一物理場」至「多物理場耦合」</a:t>
            </a:r>
            <a:endParaRPr lang="en-US" sz="1046" dirty="0"/>
          </a:p>
        </p:txBody>
      </p:sp>
      <p:sp>
        <p:nvSpPr>
          <p:cNvPr id="12" name="Text 6"/>
          <p:cNvSpPr/>
          <p:nvPr/>
        </p:nvSpPr>
        <p:spPr>
          <a:xfrm>
            <a:off x="714375" y="2254188"/>
            <a:ext cx="31867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熱-結構、流體-結構、電磁-熱-結構、聲-結構耦合分析</a:t>
            </a:r>
            <a:endParaRPr lang="en-US" sz="1046" dirty="0"/>
          </a:p>
        </p:txBody>
      </p:sp>
      <p:sp>
        <p:nvSpPr>
          <p:cNvPr id="13" name="Shape 7"/>
          <p:cNvSpPr/>
          <p:nvPr/>
        </p:nvSpPr>
        <p:spPr>
          <a:xfrm>
            <a:off x="342900" y="2527537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" y="2584687"/>
            <a:ext cx="171450" cy="17145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14375" y="2547081"/>
            <a:ext cx="201978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擁抱「數位化」與「智慧化」趨勢</a:t>
            </a:r>
            <a:endParaRPr lang="en-US" sz="1046" dirty="0"/>
          </a:p>
        </p:txBody>
      </p:sp>
      <p:sp>
        <p:nvSpPr>
          <p:cNvPr id="16" name="Text 9"/>
          <p:cNvSpPr/>
          <p:nvPr/>
        </p:nvSpPr>
        <p:spPr>
          <a:xfrm>
            <a:off x="714375" y="2782825"/>
            <a:ext cx="268823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雲端高性能計算，AI輔助分析，數位分身整合</a:t>
            </a:r>
            <a:endParaRPr lang="en-US" sz="1046" dirty="0"/>
          </a:p>
        </p:txBody>
      </p:sp>
      <p:sp>
        <p:nvSpPr>
          <p:cNvPr id="17" name="Shape 10"/>
          <p:cNvSpPr/>
          <p:nvPr/>
        </p:nvSpPr>
        <p:spPr>
          <a:xfrm>
            <a:off x="4686300" y="1470262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881" y="1527412"/>
            <a:ext cx="128588" cy="17145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5057775" y="1489806"/>
            <a:ext cx="201978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建立「標準化」與「知識化」體系</a:t>
            </a:r>
            <a:endParaRPr lang="en-US" sz="1046" dirty="0"/>
          </a:p>
        </p:txBody>
      </p:sp>
      <p:sp>
        <p:nvSpPr>
          <p:cNvPr id="20" name="Text 12"/>
          <p:cNvSpPr/>
          <p:nvPr/>
        </p:nvSpPr>
        <p:spPr>
          <a:xfrm>
            <a:off x="5057775" y="1725550"/>
            <a:ext cx="323165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標準化分析流程，材料與部件資料庫，分析經驗知識庫</a:t>
            </a:r>
            <a:endParaRPr lang="en-US" sz="1046" dirty="0"/>
          </a:p>
        </p:txBody>
      </p:sp>
      <p:sp>
        <p:nvSpPr>
          <p:cNvPr id="21" name="Shape 13"/>
          <p:cNvSpPr/>
          <p:nvPr/>
        </p:nvSpPr>
        <p:spPr>
          <a:xfrm>
            <a:off x="4686300" y="1998900"/>
            <a:ext cx="285750" cy="285750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2021" y="2056050"/>
            <a:ext cx="214313" cy="171450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5057775" y="2018444"/>
            <a:ext cx="215443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強化「人才培養」與「跨部門協作」</a:t>
            </a:r>
            <a:endParaRPr lang="en-US" sz="1046" dirty="0"/>
          </a:p>
        </p:txBody>
      </p:sp>
      <p:sp>
        <p:nvSpPr>
          <p:cNvPr id="24" name="Text 15"/>
          <p:cNvSpPr/>
          <p:nvPr/>
        </p:nvSpPr>
        <p:spPr>
          <a:xfrm>
            <a:off x="5057775" y="2254188"/>
            <a:ext cx="3097002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持續專業培訓，複合型人才培養，設計與分析一體化</a:t>
            </a:r>
            <a:endParaRPr lang="en-US" sz="1046" dirty="0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" y="3170475"/>
            <a:ext cx="8572500" cy="1785938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3872532" y="5000094"/>
            <a:ext cx="1513235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五大策略方向的實施進程與預期效益</a:t>
            </a:r>
            <a:endParaRPr lang="en-US" sz="7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92885" y="390288"/>
            <a:ext cx="1817805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三階段實施計畫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470" y="165157"/>
            <a:ext cx="1996595" cy="13310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4" y="1667671"/>
            <a:ext cx="2595553" cy="428625"/>
          </a:xfrm>
          <a:prstGeom prst="rect">
            <a:avLst/>
          </a:prstGeom>
          <a:solidFill>
            <a:srgbClr val="0077B6"/>
          </a:solidFill>
          <a:ln/>
        </p:spPr>
      </p:sp>
      <p:sp>
        <p:nvSpPr>
          <p:cNvPr id="6" name="Text 2"/>
          <p:cNvSpPr/>
          <p:nvPr/>
        </p:nvSpPr>
        <p:spPr>
          <a:xfrm>
            <a:off x="977593" y="1730075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第一階段：基礎強化</a:t>
            </a:r>
            <a:endParaRPr lang="en-US" sz="1046" dirty="0"/>
          </a:p>
        </p:txBody>
      </p:sp>
      <p:sp>
        <p:nvSpPr>
          <p:cNvPr id="7" name="Text 3"/>
          <p:cNvSpPr/>
          <p:nvPr/>
        </p:nvSpPr>
        <p:spPr>
          <a:xfrm>
            <a:off x="1374336" y="1925663"/>
            <a:ext cx="418384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未來1-2年</a:t>
            </a:r>
            <a:endParaRPr lang="en-US" sz="732" dirty="0"/>
          </a:p>
        </p:txBody>
      </p:sp>
      <p:sp>
        <p:nvSpPr>
          <p:cNvPr id="8" name="Text 4"/>
          <p:cNvSpPr/>
          <p:nvPr/>
        </p:nvSpPr>
        <p:spPr>
          <a:xfrm>
            <a:off x="428627" y="2180132"/>
            <a:ext cx="144110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標準化核心FEA分析流程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428629" y="2423019"/>
            <a:ext cx="161582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建立基礎材料與部件資料庫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428627" y="2665907"/>
            <a:ext cx="1346522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培養團隊基礎分析能力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745160" y="2937369"/>
            <a:ext cx="1676741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預期：分析效率提升15-20%</a:t>
            </a:r>
            <a:endParaRPr lang="en-US" sz="1046" dirty="0"/>
          </a:p>
        </p:txBody>
      </p:sp>
      <p:sp>
        <p:nvSpPr>
          <p:cNvPr id="12" name="Shape 8"/>
          <p:cNvSpPr/>
          <p:nvPr/>
        </p:nvSpPr>
        <p:spPr>
          <a:xfrm>
            <a:off x="3181344" y="1667671"/>
            <a:ext cx="2595553" cy="428625"/>
          </a:xfrm>
          <a:prstGeom prst="rect">
            <a:avLst/>
          </a:prstGeom>
          <a:solidFill>
            <a:srgbClr val="0077B6"/>
          </a:solidFill>
          <a:ln/>
        </p:spPr>
      </p:sp>
      <p:sp>
        <p:nvSpPr>
          <p:cNvPr id="13" name="Text 9"/>
          <p:cNvSpPr/>
          <p:nvPr/>
        </p:nvSpPr>
        <p:spPr>
          <a:xfrm>
            <a:off x="3873183" y="1730075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第二階段：能力拓展</a:t>
            </a:r>
            <a:endParaRPr lang="en-US" sz="1046" dirty="0"/>
          </a:p>
        </p:txBody>
      </p:sp>
      <p:sp>
        <p:nvSpPr>
          <p:cNvPr id="14" name="Text 10"/>
          <p:cNvSpPr/>
          <p:nvPr/>
        </p:nvSpPr>
        <p:spPr>
          <a:xfrm>
            <a:off x="4269926" y="1925663"/>
            <a:ext cx="418384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未來3-5年</a:t>
            </a:r>
            <a:endParaRPr lang="en-US" sz="732" dirty="0"/>
          </a:p>
        </p:txBody>
      </p:sp>
      <p:sp>
        <p:nvSpPr>
          <p:cNvPr id="15" name="Text 11"/>
          <p:cNvSpPr/>
          <p:nvPr/>
        </p:nvSpPr>
        <p:spPr>
          <a:xfrm>
            <a:off x="3324219" y="2180132"/>
            <a:ext cx="161582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多物理場與非線性分析能力</a:t>
            </a:r>
            <a:endParaRPr lang="en-US" sz="1046" dirty="0"/>
          </a:p>
        </p:txBody>
      </p:sp>
      <p:sp>
        <p:nvSpPr>
          <p:cNvPr id="16" name="Text 12"/>
          <p:cNvSpPr/>
          <p:nvPr/>
        </p:nvSpPr>
        <p:spPr>
          <a:xfrm>
            <a:off x="3324219" y="2423019"/>
            <a:ext cx="141705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AI/ML技術導入FEA流程</a:t>
            </a:r>
            <a:endParaRPr lang="en-US" sz="1046" dirty="0"/>
          </a:p>
        </p:txBody>
      </p:sp>
      <p:sp>
        <p:nvSpPr>
          <p:cNvPr id="17" name="Text 13"/>
          <p:cNvSpPr/>
          <p:nvPr/>
        </p:nvSpPr>
        <p:spPr>
          <a:xfrm>
            <a:off x="3324217" y="2665907"/>
            <a:ext cx="107721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數位分身概念驗證</a:t>
            </a:r>
            <a:endParaRPr lang="en-US" sz="1046" dirty="0"/>
          </a:p>
        </p:txBody>
      </p:sp>
      <p:sp>
        <p:nvSpPr>
          <p:cNvPr id="18" name="Text 14"/>
          <p:cNvSpPr/>
          <p:nvPr/>
        </p:nvSpPr>
        <p:spPr>
          <a:xfrm>
            <a:off x="3603881" y="2937369"/>
            <a:ext cx="1750479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預期：處理複雜問題能力提升</a:t>
            </a:r>
            <a:endParaRPr lang="en-US" sz="1046" dirty="0"/>
          </a:p>
        </p:txBody>
      </p:sp>
      <p:sp>
        <p:nvSpPr>
          <p:cNvPr id="19" name="Shape 15"/>
          <p:cNvSpPr/>
          <p:nvPr/>
        </p:nvSpPr>
        <p:spPr>
          <a:xfrm>
            <a:off x="6076935" y="1667671"/>
            <a:ext cx="2595581" cy="428625"/>
          </a:xfrm>
          <a:prstGeom prst="rect">
            <a:avLst/>
          </a:prstGeom>
          <a:solidFill>
            <a:srgbClr val="0077B6"/>
          </a:solidFill>
          <a:ln/>
        </p:spPr>
      </p:sp>
      <p:sp>
        <p:nvSpPr>
          <p:cNvPr id="20" name="Text 16"/>
          <p:cNvSpPr/>
          <p:nvPr/>
        </p:nvSpPr>
        <p:spPr>
          <a:xfrm>
            <a:off x="6768788" y="1730075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第三階段：創新引領</a:t>
            </a:r>
            <a:endParaRPr lang="en-US" sz="1046" dirty="0"/>
          </a:p>
        </p:txBody>
      </p:sp>
      <p:sp>
        <p:nvSpPr>
          <p:cNvPr id="21" name="Text 17"/>
          <p:cNvSpPr/>
          <p:nvPr/>
        </p:nvSpPr>
        <p:spPr>
          <a:xfrm>
            <a:off x="7139886" y="1925663"/>
            <a:ext cx="469679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未來6-10年</a:t>
            </a:r>
            <a:endParaRPr lang="en-US" sz="732" dirty="0"/>
          </a:p>
        </p:txBody>
      </p:sp>
      <p:sp>
        <p:nvSpPr>
          <p:cNvPr id="22" name="Text 18"/>
          <p:cNvSpPr/>
          <p:nvPr/>
        </p:nvSpPr>
        <p:spPr>
          <a:xfrm>
            <a:off x="6219808" y="2180132"/>
            <a:ext cx="107721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全面數位分身部署</a:t>
            </a:r>
            <a:endParaRPr lang="en-US" sz="1046" dirty="0"/>
          </a:p>
        </p:txBody>
      </p:sp>
      <p:sp>
        <p:nvSpPr>
          <p:cNvPr id="23" name="Text 19"/>
          <p:cNvSpPr/>
          <p:nvPr/>
        </p:nvSpPr>
        <p:spPr>
          <a:xfrm>
            <a:off x="6219808" y="2423019"/>
            <a:ext cx="125996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FEA與MBSE深度融合</a:t>
            </a:r>
            <a:endParaRPr lang="en-US" sz="1046" dirty="0"/>
          </a:p>
        </p:txBody>
      </p:sp>
      <p:sp>
        <p:nvSpPr>
          <p:cNvPr id="24" name="Text 20"/>
          <p:cNvSpPr/>
          <p:nvPr/>
        </p:nvSpPr>
        <p:spPr>
          <a:xfrm>
            <a:off x="6219810" y="2665907"/>
            <a:ext cx="1037143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建立FEA技術生態</a:t>
            </a:r>
            <a:endParaRPr lang="en-US" sz="1046" dirty="0"/>
          </a:p>
        </p:txBody>
      </p:sp>
      <p:sp>
        <p:nvSpPr>
          <p:cNvPr id="25" name="Text 21"/>
          <p:cNvSpPr/>
          <p:nvPr/>
        </p:nvSpPr>
        <p:spPr>
          <a:xfrm>
            <a:off x="6445785" y="2937369"/>
            <a:ext cx="1857881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預期：FEA成為創新核心驅動力</a:t>
            </a:r>
            <a:endParaRPr lang="en-US" sz="1046" dirty="0"/>
          </a:p>
        </p:txBody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3" y="3332165"/>
            <a:ext cx="8572500" cy="1571625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3722515" y="4947470"/>
            <a:ext cx="1513235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三階段實施計畫的關鍵指標預期改善</a:t>
            </a:r>
            <a:endParaRPr lang="en-US" sz="7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09552" y="167803"/>
            <a:ext cx="1558119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投資回報分析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295" y="23581"/>
            <a:ext cx="2743200" cy="1828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9552" y="1381147"/>
            <a:ext cx="807913" cy="24237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575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資源需求</a:t>
            </a:r>
            <a:endParaRPr lang="en-US" sz="157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2" y="1738080"/>
            <a:ext cx="4200525" cy="157162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743952" y="3353385"/>
            <a:ext cx="1131720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各階段預估投資總額 (萬元)</a:t>
            </a:r>
            <a:endParaRPr lang="en-US" sz="732" dirty="0"/>
          </a:p>
        </p:txBody>
      </p:sp>
      <p:sp>
        <p:nvSpPr>
          <p:cNvPr id="8" name="Text 3"/>
          <p:cNvSpPr/>
          <p:nvPr/>
        </p:nvSpPr>
        <p:spPr>
          <a:xfrm>
            <a:off x="209552" y="3624285"/>
            <a:ext cx="807913" cy="24237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575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定量效益</a:t>
            </a:r>
            <a:endParaRPr lang="en-US" sz="1575" dirty="0"/>
          </a:p>
        </p:txBody>
      </p:sp>
      <p:sp>
        <p:nvSpPr>
          <p:cNvPr id="9" name="Shape 4"/>
          <p:cNvSpPr/>
          <p:nvPr/>
        </p:nvSpPr>
        <p:spPr>
          <a:xfrm>
            <a:off x="209552" y="3981217"/>
            <a:ext cx="257175" cy="257175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2" y="4038367"/>
            <a:ext cx="142875" cy="1428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2452" y="4028441"/>
            <a:ext cx="807913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投資回收期：</a:t>
            </a:r>
            <a:endParaRPr lang="en-US" sz="1046" dirty="0"/>
          </a:p>
        </p:txBody>
      </p:sp>
      <p:sp>
        <p:nvSpPr>
          <p:cNvPr id="12" name="Text 6"/>
          <p:cNvSpPr/>
          <p:nvPr/>
        </p:nvSpPr>
        <p:spPr>
          <a:xfrm>
            <a:off x="1409702" y="4028441"/>
            <a:ext cx="556243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0.5-1.3年</a:t>
            </a:r>
            <a:endParaRPr lang="en-US" sz="1046" dirty="0"/>
          </a:p>
        </p:txBody>
      </p:sp>
      <p:sp>
        <p:nvSpPr>
          <p:cNvPr id="13" name="Shape 7"/>
          <p:cNvSpPr/>
          <p:nvPr/>
        </p:nvSpPr>
        <p:spPr>
          <a:xfrm>
            <a:off x="209550" y="4295540"/>
            <a:ext cx="257175" cy="257175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59" y="4352690"/>
            <a:ext cx="107156" cy="14287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552450" y="4342764"/>
            <a:ext cx="575479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5年ROI：</a:t>
            </a:r>
            <a:endParaRPr lang="en-US" sz="1046" dirty="0"/>
          </a:p>
        </p:txBody>
      </p:sp>
      <p:sp>
        <p:nvSpPr>
          <p:cNvPr id="16" name="Text 9"/>
          <p:cNvSpPr/>
          <p:nvPr/>
        </p:nvSpPr>
        <p:spPr>
          <a:xfrm>
            <a:off x="1168822" y="4342764"/>
            <a:ext cx="61234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280-700%</a:t>
            </a:r>
            <a:endParaRPr lang="en-US" sz="1046" dirty="0"/>
          </a:p>
        </p:txBody>
      </p:sp>
      <p:sp>
        <p:nvSpPr>
          <p:cNvPr id="17" name="Text 10"/>
          <p:cNvSpPr/>
          <p:nvPr/>
        </p:nvSpPr>
        <p:spPr>
          <a:xfrm>
            <a:off x="4581527" y="1381147"/>
            <a:ext cx="807913" cy="24237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575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定性效益</a:t>
            </a:r>
            <a:endParaRPr lang="en-US" sz="1575" dirty="0"/>
          </a:p>
        </p:txBody>
      </p:sp>
      <p:sp>
        <p:nvSpPr>
          <p:cNvPr id="18" name="Shape 11"/>
          <p:cNvSpPr/>
          <p:nvPr/>
        </p:nvSpPr>
        <p:spPr>
          <a:xfrm>
            <a:off x="4581527" y="1738080"/>
            <a:ext cx="257175" cy="257175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677" y="1795230"/>
            <a:ext cx="142875" cy="142875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4924425" y="1764766"/>
            <a:ext cx="94256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提升產品競爭力</a:t>
            </a:r>
            <a:endParaRPr lang="en-US" sz="1046" dirty="0"/>
          </a:p>
        </p:txBody>
      </p:sp>
      <p:sp>
        <p:nvSpPr>
          <p:cNvPr id="21" name="Text 13"/>
          <p:cNvSpPr/>
          <p:nvPr/>
        </p:nvSpPr>
        <p:spPr>
          <a:xfrm>
            <a:off x="4924427" y="1979078"/>
            <a:ext cx="2962349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提高機台性能、可靠性和使用壽命，縮短上市時間</a:t>
            </a:r>
            <a:endParaRPr lang="en-US" sz="1046" dirty="0"/>
          </a:p>
        </p:txBody>
      </p:sp>
      <p:sp>
        <p:nvSpPr>
          <p:cNvPr id="22" name="Shape 14"/>
          <p:cNvSpPr/>
          <p:nvPr/>
        </p:nvSpPr>
        <p:spPr>
          <a:xfrm>
            <a:off x="4581527" y="2252430"/>
            <a:ext cx="257175" cy="257175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534" y="2309580"/>
            <a:ext cx="107156" cy="142875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4924425" y="2279116"/>
            <a:ext cx="107721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增強技術創新能力</a:t>
            </a:r>
            <a:endParaRPr lang="en-US" sz="1046" dirty="0"/>
          </a:p>
        </p:txBody>
      </p:sp>
      <p:sp>
        <p:nvSpPr>
          <p:cNvPr id="25" name="Text 16"/>
          <p:cNvSpPr/>
          <p:nvPr/>
        </p:nvSpPr>
        <p:spPr>
          <a:xfrm>
            <a:off x="4924427" y="2493428"/>
            <a:ext cx="282769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降低創新風險，加速創新週期，支持新技術應用</a:t>
            </a:r>
            <a:endParaRPr lang="en-US" sz="1046" dirty="0"/>
          </a:p>
        </p:txBody>
      </p:sp>
      <p:sp>
        <p:nvSpPr>
          <p:cNvPr id="26" name="Shape 17"/>
          <p:cNvSpPr/>
          <p:nvPr/>
        </p:nvSpPr>
        <p:spPr>
          <a:xfrm>
            <a:off x="4581527" y="2766780"/>
            <a:ext cx="257175" cy="257175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0816" y="2823930"/>
            <a:ext cx="178594" cy="142875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4924427" y="2793466"/>
            <a:ext cx="148117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提升品牌形象與客戶信任</a:t>
            </a:r>
            <a:endParaRPr lang="en-US" sz="1046" dirty="0"/>
          </a:p>
        </p:txBody>
      </p:sp>
      <p:sp>
        <p:nvSpPr>
          <p:cNvPr id="29" name="Text 19"/>
          <p:cNvSpPr/>
          <p:nvPr/>
        </p:nvSpPr>
        <p:spPr>
          <a:xfrm>
            <a:off x="4924425" y="3007778"/>
            <a:ext cx="242374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展示先進設計能力，減少故障和召回問題</a:t>
            </a:r>
            <a:endParaRPr lang="en-US" sz="1046" dirty="0"/>
          </a:p>
        </p:txBody>
      </p:sp>
      <p:sp>
        <p:nvSpPr>
          <p:cNvPr id="30" name="Shape 20"/>
          <p:cNvSpPr/>
          <p:nvPr/>
        </p:nvSpPr>
        <p:spPr>
          <a:xfrm>
            <a:off x="4581527" y="3281130"/>
            <a:ext cx="257175" cy="257175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31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8677" y="3338280"/>
            <a:ext cx="142875" cy="142875"/>
          </a:xfrm>
          <a:prstGeom prst="rect">
            <a:avLst/>
          </a:prstGeom>
        </p:spPr>
      </p:pic>
      <p:sp>
        <p:nvSpPr>
          <p:cNvPr id="32" name="Text 21"/>
          <p:cNvSpPr/>
          <p:nvPr/>
        </p:nvSpPr>
        <p:spPr>
          <a:xfrm>
            <a:off x="4924425" y="3307816"/>
            <a:ext cx="107721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開拓新的商業模式</a:t>
            </a:r>
            <a:endParaRPr lang="en-US" sz="1046" dirty="0"/>
          </a:p>
        </p:txBody>
      </p:sp>
      <p:sp>
        <p:nvSpPr>
          <p:cNvPr id="33" name="Text 22"/>
          <p:cNvSpPr/>
          <p:nvPr/>
        </p:nvSpPr>
        <p:spPr>
          <a:xfrm>
            <a:off x="4924427" y="3522128"/>
            <a:ext cx="2558393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基於數位分身的預測性維護和遠程診斷服務</a:t>
            </a:r>
            <a:endParaRPr lang="en-US" sz="1046" dirty="0"/>
          </a:p>
        </p:txBody>
      </p:sp>
      <p:sp>
        <p:nvSpPr>
          <p:cNvPr id="34" name="Shape 23"/>
          <p:cNvSpPr/>
          <p:nvPr/>
        </p:nvSpPr>
        <p:spPr>
          <a:xfrm>
            <a:off x="209550" y="4667015"/>
            <a:ext cx="8572500" cy="400050"/>
          </a:xfrm>
          <a:prstGeom prst="rect">
            <a:avLst/>
          </a:prstGeom>
          <a:solidFill>
            <a:srgbClr val="EFF6FF"/>
          </a:solidFill>
          <a:ln/>
        </p:spPr>
      </p:sp>
      <p:sp>
        <p:nvSpPr>
          <p:cNvPr id="35" name="Shape 24"/>
          <p:cNvSpPr/>
          <p:nvPr/>
        </p:nvSpPr>
        <p:spPr>
          <a:xfrm>
            <a:off x="209550" y="4667015"/>
            <a:ext cx="28575" cy="400050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36" name="Text 25"/>
          <p:cNvSpPr/>
          <p:nvPr/>
        </p:nvSpPr>
        <p:spPr>
          <a:xfrm>
            <a:off x="323850" y="4802631"/>
            <a:ext cx="6932988" cy="1288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837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「FEA長期規劃不僅是技術投資，更是提升公司核心競爭力的戰略決策。通過系統化的規劃與實施，我們將獲得顯著的經濟回報和長期競爭優勢。」</a:t>
            </a:r>
            <a:endParaRPr lang="en-US" sz="83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92884" y="193438"/>
            <a:ext cx="1558119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成功案例分析</a:t>
            </a:r>
            <a:endParaRPr lang="en-US" sz="2025" dirty="0"/>
          </a:p>
        </p:txBody>
      </p:sp>
      <p:sp>
        <p:nvSpPr>
          <p:cNvPr id="5" name="Shape 1"/>
          <p:cNvSpPr/>
          <p:nvPr/>
        </p:nvSpPr>
        <p:spPr>
          <a:xfrm>
            <a:off x="285751" y="1470819"/>
            <a:ext cx="4014788" cy="285750"/>
          </a:xfrm>
          <a:prstGeom prst="rect">
            <a:avLst/>
          </a:prstGeom>
          <a:solidFill>
            <a:srgbClr val="0077B6"/>
          </a:solidFill>
          <a:ln/>
        </p:spPr>
      </p:sp>
      <p:sp>
        <p:nvSpPr>
          <p:cNvPr id="6" name="Text 2"/>
          <p:cNvSpPr/>
          <p:nvPr/>
        </p:nvSpPr>
        <p:spPr>
          <a:xfrm>
            <a:off x="371478" y="1533225"/>
            <a:ext cx="161582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案例一：機台結構優化設計</a:t>
            </a:r>
            <a:endParaRPr lang="en-US" sz="1046" dirty="0"/>
          </a:p>
        </p:txBody>
      </p:sp>
      <p:sp>
        <p:nvSpPr>
          <p:cNvPr id="7" name="Text 3"/>
          <p:cNvSpPr/>
          <p:nvPr/>
        </p:nvSpPr>
        <p:spPr>
          <a:xfrm>
            <a:off x="285751" y="1840407"/>
            <a:ext cx="26930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問題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285753" y="2109979"/>
            <a:ext cx="1978819" cy="3218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加工中心機台高速運行時振動影響精度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285751" y="2569069"/>
            <a:ext cx="51135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FEA方法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285753" y="2838642"/>
            <a:ext cx="1978819" cy="3218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模態分析、拓撲優化與參數化設計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2321720" y="1840407"/>
            <a:ext cx="26930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結果</a:t>
            </a:r>
            <a:endParaRPr lang="en-US" sz="1046" dirty="0"/>
          </a:p>
        </p:txBody>
      </p:sp>
      <p:sp>
        <p:nvSpPr>
          <p:cNvPr id="12" name="Text 8"/>
          <p:cNvSpPr/>
          <p:nvPr/>
        </p:nvSpPr>
        <p:spPr>
          <a:xfrm>
            <a:off x="2464597" y="2083294"/>
            <a:ext cx="106599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振動幅值降低65%</a:t>
            </a:r>
            <a:endParaRPr lang="en-US" sz="1046" dirty="0"/>
          </a:p>
        </p:txBody>
      </p:sp>
      <p:sp>
        <p:nvSpPr>
          <p:cNvPr id="13" name="Text 9"/>
          <p:cNvSpPr/>
          <p:nvPr/>
        </p:nvSpPr>
        <p:spPr>
          <a:xfrm>
            <a:off x="2464597" y="2297607"/>
            <a:ext cx="106599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結構重量減輕15%</a:t>
            </a:r>
            <a:endParaRPr lang="en-US" sz="1046" dirty="0"/>
          </a:p>
        </p:txBody>
      </p:sp>
      <p:sp>
        <p:nvSpPr>
          <p:cNvPr id="14" name="Text 10"/>
          <p:cNvSpPr/>
          <p:nvPr/>
        </p:nvSpPr>
        <p:spPr>
          <a:xfrm>
            <a:off x="2464597" y="2511919"/>
            <a:ext cx="106599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開發週期縮短40%</a:t>
            </a:r>
            <a:endParaRPr lang="en-US" sz="1046" dirty="0"/>
          </a:p>
        </p:txBody>
      </p:sp>
      <p:sp>
        <p:nvSpPr>
          <p:cNvPr id="15" name="Shape 11"/>
          <p:cNvSpPr/>
          <p:nvPr/>
        </p:nvSpPr>
        <p:spPr>
          <a:xfrm>
            <a:off x="4657726" y="1470819"/>
            <a:ext cx="4014788" cy="285750"/>
          </a:xfrm>
          <a:prstGeom prst="rect">
            <a:avLst/>
          </a:prstGeom>
          <a:solidFill>
            <a:srgbClr val="0077B6"/>
          </a:solidFill>
          <a:ln/>
        </p:spPr>
      </p:sp>
      <p:sp>
        <p:nvSpPr>
          <p:cNvPr id="16" name="Text 12"/>
          <p:cNvSpPr/>
          <p:nvPr/>
        </p:nvSpPr>
        <p:spPr>
          <a:xfrm>
            <a:off x="4743451" y="1533225"/>
            <a:ext cx="1346522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案例二：數位分身應用</a:t>
            </a:r>
            <a:endParaRPr lang="en-US" sz="1046" dirty="0"/>
          </a:p>
        </p:txBody>
      </p:sp>
      <p:sp>
        <p:nvSpPr>
          <p:cNvPr id="17" name="Text 13"/>
          <p:cNvSpPr/>
          <p:nvPr/>
        </p:nvSpPr>
        <p:spPr>
          <a:xfrm>
            <a:off x="4657726" y="1840407"/>
            <a:ext cx="26930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問題</a:t>
            </a:r>
            <a:endParaRPr lang="en-US" sz="1046" dirty="0"/>
          </a:p>
        </p:txBody>
      </p:sp>
      <p:sp>
        <p:nvSpPr>
          <p:cNvPr id="18" name="Text 14"/>
          <p:cNvSpPr/>
          <p:nvPr/>
        </p:nvSpPr>
        <p:spPr>
          <a:xfrm>
            <a:off x="4657728" y="2109979"/>
            <a:ext cx="1978819" cy="3218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客戶需提高機台可用性和維護效率</a:t>
            </a:r>
            <a:endParaRPr lang="en-US" sz="1046" dirty="0"/>
          </a:p>
        </p:txBody>
      </p:sp>
      <p:sp>
        <p:nvSpPr>
          <p:cNvPr id="19" name="Text 15"/>
          <p:cNvSpPr/>
          <p:nvPr/>
        </p:nvSpPr>
        <p:spPr>
          <a:xfrm>
            <a:off x="4657726" y="2569069"/>
            <a:ext cx="51135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FEA方法</a:t>
            </a:r>
            <a:endParaRPr lang="en-US" sz="1046" dirty="0"/>
          </a:p>
        </p:txBody>
      </p:sp>
      <p:sp>
        <p:nvSpPr>
          <p:cNvPr id="20" name="Text 16"/>
          <p:cNvSpPr/>
          <p:nvPr/>
        </p:nvSpPr>
        <p:spPr>
          <a:xfrm>
            <a:off x="4657728" y="2811957"/>
            <a:ext cx="184505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FEA模型與實時感測器數據結合</a:t>
            </a:r>
            <a:endParaRPr lang="en-US" sz="1046" dirty="0"/>
          </a:p>
        </p:txBody>
      </p:sp>
      <p:sp>
        <p:nvSpPr>
          <p:cNvPr id="21" name="Text 17"/>
          <p:cNvSpPr/>
          <p:nvPr/>
        </p:nvSpPr>
        <p:spPr>
          <a:xfrm>
            <a:off x="6693695" y="1840407"/>
            <a:ext cx="26930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結果</a:t>
            </a:r>
            <a:endParaRPr lang="en-US" sz="1046" dirty="0"/>
          </a:p>
        </p:txBody>
      </p:sp>
      <p:sp>
        <p:nvSpPr>
          <p:cNvPr id="22" name="Text 18"/>
          <p:cNvSpPr/>
          <p:nvPr/>
        </p:nvSpPr>
        <p:spPr>
          <a:xfrm>
            <a:off x="6836570" y="2083294"/>
            <a:ext cx="120065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計劃外停機減少80%</a:t>
            </a:r>
            <a:endParaRPr lang="en-US" sz="1046" dirty="0"/>
          </a:p>
        </p:txBody>
      </p:sp>
      <p:sp>
        <p:nvSpPr>
          <p:cNvPr id="23" name="Text 19"/>
          <p:cNvSpPr/>
          <p:nvPr/>
        </p:nvSpPr>
        <p:spPr>
          <a:xfrm>
            <a:off x="6836572" y="2297607"/>
            <a:ext cx="106599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維護成本降低40%</a:t>
            </a:r>
            <a:endParaRPr lang="en-US" sz="1046" dirty="0"/>
          </a:p>
        </p:txBody>
      </p:sp>
      <p:sp>
        <p:nvSpPr>
          <p:cNvPr id="24" name="Text 20"/>
          <p:cNvSpPr/>
          <p:nvPr/>
        </p:nvSpPr>
        <p:spPr>
          <a:xfrm>
            <a:off x="6836570" y="2511919"/>
            <a:ext cx="1335302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售後服務收入增加25%</a:t>
            </a:r>
            <a:endParaRPr lang="en-US" sz="1046" dirty="0"/>
          </a:p>
        </p:txBody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2" y="3421063"/>
            <a:ext cx="8572500" cy="1428750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3911669" y="4893495"/>
            <a:ext cx="1134926" cy="11266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案例實施前後關鍵指標對比</a:t>
            </a:r>
            <a:endParaRPr lang="en-US" sz="7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58750" y="304326"/>
            <a:ext cx="1298432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結論與建議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65648"/>
            <a:ext cx="2743200" cy="1828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2" y="1517670"/>
            <a:ext cx="807913" cy="24237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575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主要結論</a:t>
            </a:r>
            <a:endParaRPr lang="en-US" sz="1575" dirty="0"/>
          </a:p>
        </p:txBody>
      </p:sp>
      <p:sp>
        <p:nvSpPr>
          <p:cNvPr id="6" name="Shape 2"/>
          <p:cNvSpPr/>
          <p:nvPr/>
        </p:nvSpPr>
        <p:spPr>
          <a:xfrm>
            <a:off x="158752" y="1874603"/>
            <a:ext cx="161711" cy="257175"/>
          </a:xfrm>
          <a:prstGeom prst="roundRect">
            <a:avLst/>
          </a:prstGeom>
          <a:solidFill>
            <a:srgbClr val="0077B6"/>
          </a:solidFill>
          <a:ln/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13" y="1931753"/>
            <a:ext cx="107156" cy="1428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6188" y="1901289"/>
            <a:ext cx="1049967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FEA是戰略性工具</a:t>
            </a:r>
            <a:endParaRPr lang="en-US" sz="1046" dirty="0"/>
          </a:p>
        </p:txBody>
      </p:sp>
      <p:sp>
        <p:nvSpPr>
          <p:cNvPr id="9" name="Text 4"/>
          <p:cNvSpPr/>
          <p:nvPr/>
        </p:nvSpPr>
        <p:spPr>
          <a:xfrm>
            <a:off x="406188" y="2142286"/>
            <a:ext cx="3953089" cy="3218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有限元素分析已不再是簡單的問題驗證工具，而是驅動產品創新、提升性能、降低成本的戰略性技術</a:t>
            </a:r>
            <a:endParaRPr lang="en-US" sz="1046" dirty="0"/>
          </a:p>
        </p:txBody>
      </p:sp>
      <p:sp>
        <p:nvSpPr>
          <p:cNvPr id="10" name="Shape 5"/>
          <p:cNvSpPr/>
          <p:nvPr/>
        </p:nvSpPr>
        <p:spPr>
          <a:xfrm>
            <a:off x="158752" y="2603265"/>
            <a:ext cx="192323" cy="257175"/>
          </a:xfrm>
          <a:prstGeom prst="roundRect">
            <a:avLst/>
          </a:prstGeom>
          <a:solidFill>
            <a:srgbClr val="0077B6"/>
          </a:solidFill>
          <a:ln/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76" y="2660415"/>
            <a:ext cx="142875" cy="14287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436800" y="2629951"/>
            <a:ext cx="807913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投資回報顯著</a:t>
            </a:r>
            <a:endParaRPr lang="en-US" sz="1046" dirty="0"/>
          </a:p>
        </p:txBody>
      </p:sp>
      <p:sp>
        <p:nvSpPr>
          <p:cNvPr id="13" name="Text 7"/>
          <p:cNvSpPr/>
          <p:nvPr/>
        </p:nvSpPr>
        <p:spPr>
          <a:xfrm>
            <a:off x="436800" y="2870949"/>
            <a:ext cx="3922477" cy="3218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FEA長期規劃的投資回報率非常可觀，不僅能直接降低成本，還能帶來長期競爭優勢</a:t>
            </a:r>
            <a:endParaRPr lang="en-US" sz="1046" dirty="0"/>
          </a:p>
        </p:txBody>
      </p:sp>
      <p:sp>
        <p:nvSpPr>
          <p:cNvPr id="14" name="Shape 8"/>
          <p:cNvSpPr/>
          <p:nvPr/>
        </p:nvSpPr>
        <p:spPr>
          <a:xfrm>
            <a:off x="158752" y="3331928"/>
            <a:ext cx="225809" cy="257175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58" y="3389078"/>
            <a:ext cx="178594" cy="14287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70284" y="3358614"/>
            <a:ext cx="94256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人才與技術並重</a:t>
            </a:r>
            <a:endParaRPr lang="en-US" sz="1046" dirty="0"/>
          </a:p>
        </p:txBody>
      </p:sp>
      <p:sp>
        <p:nvSpPr>
          <p:cNvPr id="17" name="Text 10"/>
          <p:cNvSpPr/>
          <p:nvPr/>
        </p:nvSpPr>
        <p:spPr>
          <a:xfrm>
            <a:off x="470286" y="3599611"/>
            <a:ext cx="3888991" cy="3218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成功實施需要同時關注人才培養和技術引進，建立良性循環的技術生態</a:t>
            </a:r>
            <a:endParaRPr lang="en-US" sz="1046" dirty="0"/>
          </a:p>
        </p:txBody>
      </p:sp>
      <p:sp>
        <p:nvSpPr>
          <p:cNvPr id="18" name="Text 11"/>
          <p:cNvSpPr/>
          <p:nvPr/>
        </p:nvSpPr>
        <p:spPr>
          <a:xfrm>
            <a:off x="4530727" y="1517670"/>
            <a:ext cx="807913" cy="24237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575" dirty="0">
                <a:solidFill>
                  <a:srgbClr val="0077B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關鍵建議</a:t>
            </a:r>
            <a:endParaRPr lang="en-US" sz="1575" dirty="0"/>
          </a:p>
        </p:txBody>
      </p:sp>
      <p:sp>
        <p:nvSpPr>
          <p:cNvPr id="19" name="Shape 12"/>
          <p:cNvSpPr/>
          <p:nvPr/>
        </p:nvSpPr>
        <p:spPr>
          <a:xfrm>
            <a:off x="4530725" y="1874603"/>
            <a:ext cx="242720" cy="257175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650" y="1931753"/>
            <a:ext cx="142875" cy="142875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4859170" y="1901289"/>
            <a:ext cx="1346522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高層支持與跨部門協作</a:t>
            </a:r>
            <a:endParaRPr lang="en-US" sz="1046" dirty="0"/>
          </a:p>
        </p:txBody>
      </p:sp>
      <p:sp>
        <p:nvSpPr>
          <p:cNvPr id="22" name="Text 14"/>
          <p:cNvSpPr/>
          <p:nvPr/>
        </p:nvSpPr>
        <p:spPr>
          <a:xfrm>
            <a:off x="4859170" y="2222757"/>
            <a:ext cx="3872080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將FEA長期規劃納入公司整體技術發展戰略，建立跨部門協作機制</a:t>
            </a:r>
            <a:endParaRPr lang="en-US" sz="1046" dirty="0"/>
          </a:p>
        </p:txBody>
      </p:sp>
      <p:sp>
        <p:nvSpPr>
          <p:cNvPr id="23" name="Shape 15"/>
          <p:cNvSpPr/>
          <p:nvPr/>
        </p:nvSpPr>
        <p:spPr>
          <a:xfrm>
            <a:off x="4530727" y="2603265"/>
            <a:ext cx="253073" cy="257175"/>
          </a:xfrm>
          <a:prstGeom prst="ellipse">
            <a:avLst/>
          </a:prstGeom>
          <a:solidFill>
            <a:srgbClr val="0077B6"/>
          </a:solidFill>
          <a:ln/>
        </p:spPr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812" y="2660415"/>
            <a:ext cx="142875" cy="142875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4869523" y="2629951"/>
            <a:ext cx="107721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從小規模試點開始</a:t>
            </a:r>
            <a:endParaRPr lang="en-US" sz="1046" dirty="0"/>
          </a:p>
        </p:txBody>
      </p:sp>
      <p:sp>
        <p:nvSpPr>
          <p:cNvPr id="26" name="Text 17"/>
          <p:cNvSpPr/>
          <p:nvPr/>
        </p:nvSpPr>
        <p:spPr>
          <a:xfrm>
            <a:off x="4869525" y="2951420"/>
            <a:ext cx="3861727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選擇1-2個具代表性的機台產品作為試點，積累經驗和成功案例</a:t>
            </a:r>
            <a:endParaRPr lang="en-US" sz="1046" dirty="0"/>
          </a:p>
        </p:txBody>
      </p:sp>
      <p:sp>
        <p:nvSpPr>
          <p:cNvPr id="27" name="Shape 18"/>
          <p:cNvSpPr/>
          <p:nvPr/>
        </p:nvSpPr>
        <p:spPr>
          <a:xfrm>
            <a:off x="4530725" y="3331928"/>
            <a:ext cx="214592" cy="257175"/>
          </a:xfrm>
          <a:prstGeom prst="roundRect">
            <a:avLst/>
          </a:prstGeom>
          <a:solidFill>
            <a:srgbClr val="0077B6"/>
          </a:solidFill>
          <a:ln/>
        </p:spPr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6585" y="3389078"/>
            <a:ext cx="142875" cy="142875"/>
          </a:xfrm>
          <a:prstGeom prst="rect">
            <a:avLst/>
          </a:prstGeom>
        </p:spPr>
      </p:pic>
      <p:sp>
        <p:nvSpPr>
          <p:cNvPr id="29" name="Text 19"/>
          <p:cNvSpPr/>
          <p:nvPr/>
        </p:nvSpPr>
        <p:spPr>
          <a:xfrm>
            <a:off x="4831042" y="3358614"/>
            <a:ext cx="121187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046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持續投資與動態調整</a:t>
            </a:r>
            <a:endParaRPr lang="en-US" sz="1046" dirty="0"/>
          </a:p>
        </p:txBody>
      </p:sp>
      <p:sp>
        <p:nvSpPr>
          <p:cNvPr id="30" name="Text 20"/>
          <p:cNvSpPr/>
          <p:nvPr/>
        </p:nvSpPr>
        <p:spPr>
          <a:xfrm>
            <a:off x="4831042" y="3599611"/>
            <a:ext cx="3900208" cy="3218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保持對FEA領域的持續關注和投入，根據技術發展和市場需求動態調整規劃</a:t>
            </a:r>
            <a:endParaRPr lang="en-US" sz="1046" dirty="0"/>
          </a:p>
        </p:txBody>
      </p:sp>
      <p:sp>
        <p:nvSpPr>
          <p:cNvPr id="31" name="Shape 21"/>
          <p:cNvSpPr/>
          <p:nvPr/>
        </p:nvSpPr>
        <p:spPr>
          <a:xfrm>
            <a:off x="158750" y="4232038"/>
            <a:ext cx="8572500" cy="742950"/>
          </a:xfrm>
          <a:prstGeom prst="rect">
            <a:avLst/>
          </a:prstGeom>
          <a:solidFill>
            <a:srgbClr val="EFF6FF"/>
          </a:solidFill>
          <a:ln/>
        </p:spPr>
      </p:sp>
      <p:sp>
        <p:nvSpPr>
          <p:cNvPr id="32" name="Shape 22"/>
          <p:cNvSpPr/>
          <p:nvPr/>
        </p:nvSpPr>
        <p:spPr>
          <a:xfrm>
            <a:off x="158752" y="4232038"/>
            <a:ext cx="28575" cy="742950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33" name="Text 23"/>
          <p:cNvSpPr/>
          <p:nvPr/>
        </p:nvSpPr>
        <p:spPr>
          <a:xfrm>
            <a:off x="1886607" y="4423030"/>
            <a:ext cx="511678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「通過實施本長期規劃，公司將能夠建立起系統化、前瞻性的機台有限元素分析能力，</a:t>
            </a:r>
            <a:endParaRPr lang="en-US" sz="1046" dirty="0"/>
          </a:p>
        </p:txBody>
      </p:sp>
      <p:sp>
        <p:nvSpPr>
          <p:cNvPr id="34" name="Text 24"/>
          <p:cNvSpPr/>
          <p:nvPr/>
        </p:nvSpPr>
        <p:spPr>
          <a:xfrm>
            <a:off x="1819281" y="4623055"/>
            <a:ext cx="525143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從根本上提升產品設計和製造水平，為公司的持續創新和市場領先地位提供強大支撐。」</a:t>
            </a:r>
            <a:endParaRPr lang="en-US" sz="10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424</Words>
  <Application>Microsoft Office PowerPoint</Application>
  <PresentationFormat>如螢幕大小 (16:9)</PresentationFormat>
  <Paragraphs>159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Calibri</vt:lpstr>
      <vt:lpstr>Noto Sans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王秋雄</cp:lastModifiedBy>
  <cp:revision>2</cp:revision>
  <dcterms:created xsi:type="dcterms:W3CDTF">2025-08-04T15:32:18Z</dcterms:created>
  <dcterms:modified xsi:type="dcterms:W3CDTF">2025-08-04T15:42:57Z</dcterms:modified>
</cp:coreProperties>
</file>